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1" r:id="rId4"/>
    <p:sldId id="258" r:id="rId5"/>
    <p:sldId id="264" r:id="rId6"/>
    <p:sldId id="259" r:id="rId7"/>
    <p:sldId id="261" r:id="rId8"/>
    <p:sldId id="262" r:id="rId9"/>
    <p:sldId id="263" r:id="rId10"/>
    <p:sldId id="265" r:id="rId11"/>
    <p:sldId id="270" r:id="rId12"/>
    <p:sldId id="266" r:id="rId13"/>
    <p:sldId id="267" r:id="rId14"/>
    <p:sldId id="268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79"/>
    <p:restoredTop sz="91468"/>
  </p:normalViewPr>
  <p:slideViewPr>
    <p:cSldViewPr snapToGrid="0">
      <p:cViewPr varScale="1">
        <p:scale>
          <a:sx n="141" d="100"/>
          <a:sy n="141" d="100"/>
        </p:scale>
        <p:origin x="3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C7F1-A6F1-5F23-9E74-3CCF10130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25D13-F137-17D9-4994-FD5F2F6CD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D63B4-A09A-9ECB-9C77-B70FE4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1A85D-9527-DB10-5F8B-67BBFF92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0345A-4021-5D43-0C77-74083DB0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4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0FB1-06AF-ADA5-C0EB-E7448D3D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1BCBC-96B9-6345-324C-DFB7A5B65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3C07-7626-3620-F88D-3774E02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78A00-6885-9016-7265-23382B24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1B675-2C69-FDA0-BF8B-488ED85A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88466-003B-0F7A-4363-3B5485079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60C6D-719A-531F-7BFB-B0955FFB4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1E791-E789-CFA1-6F36-B80B5369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3F64C-1582-983E-BE8C-9B49D4B2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4EDF6-6D74-ABBF-DAFA-69A5878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1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2247-79FD-BA3A-7EC8-9093185E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9CBA-FE96-76A9-742A-D962EFE3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400B8-3872-C70A-ABE3-8ADFA69A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537D9-72A7-7B7C-FB5E-6A88EFC0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6D093-5E75-62DA-8437-344E712D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7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6943-7079-F000-1991-31FC904F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A0B1D-794B-F3D9-AEF7-3890BD8F7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27083-C8FF-642A-52FD-36C36DBC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AF1CD-0F1D-E661-2495-F437D83F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90464-C2AE-F601-8631-D2AE0C8A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7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1CBA-A3FF-3D2D-6F09-E94CB63E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09F6F-AC7B-F595-9296-F775999EE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64F42-F58A-4650-DC64-BC587EBBB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83F70-C055-FB51-8CBF-36F9E427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17C06-5BD2-5E8A-4B09-679631EC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A8878-9313-A17F-5604-159B91AA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1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B263-234A-5648-3F37-C3C46969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0C2FD-C2E5-88DA-6907-2BD16B499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D3722-EA29-C15A-1B29-B39DAB0EE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3569A7-45C9-4458-C6B4-F245E5E92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34455-6015-D384-76AE-7D77C3298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68D83-0861-521B-FDFD-40D5F16F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D200A-FEB6-E7D1-746C-4ADD98FB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7E7A9-82D1-0F24-B7A6-C038EE14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4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24DC-DDCC-AEFF-7D88-CBB392E6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FB022-F2FB-4AEB-30EF-66DC3A68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5E133-F4F5-A4D8-2E9A-FF5FD5455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11730-8A12-D7B4-A009-D747DAB7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7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2DD92-DA02-40FC-8131-F681E26E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F59B3-6154-0C92-F6D0-91882E36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FD2D-49FB-7F1E-99AF-A35B56D7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6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3E24-5D70-C431-224F-1F865672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99AB9-6EE3-D19A-7A56-30015C59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FE0E0-E0C7-9FC1-B942-FA0C71A0A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3B6D6-4D13-87AC-B585-8395922A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CA46E-1F67-B04A-3D18-6F74F1A5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5FD1C-BCD3-F32B-329E-965F5BD1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2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A1DF-7187-0C4F-2AEC-B3F56738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C6C1E-5C4F-5AC0-92E0-E6816F78D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D7145-5EFE-89A2-43D0-C4010618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150BC-2E11-56A4-B9E4-66D498C1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3265A-BCB6-DEB1-3E5E-1C194ECF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72AEF-5786-4B69-1417-F83A25FB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BF49F-DB7A-36FB-3321-2BAAE95A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DC02C-74E5-9278-48F0-8879B670C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42E64-D6F0-4992-D1BE-FC0B65C5B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D3159-7069-DA4F-8FFC-CB5504560488}" type="datetimeFigureOut">
              <a:rPr lang="en-US" smtClean="0"/>
              <a:t>1/11/26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A225-0239-8B61-C29C-8239D95E3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A8B94-D2CA-F1B2-2016-29083C63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4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BB610-5FB2-A8B4-A8C4-F27FBE6ADA8E}"/>
              </a:ext>
            </a:extLst>
          </p:cNvPr>
          <p:cNvSpPr txBox="1"/>
          <p:nvPr/>
        </p:nvSpPr>
        <p:spPr>
          <a:xfrm>
            <a:off x="2296509" y="874455"/>
            <a:ext cx="7598981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LSDA Final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DE3C-171F-7C02-7BF5-1AB4AF0DD639}"/>
              </a:ext>
            </a:extLst>
          </p:cNvPr>
          <p:cNvSpPr txBox="1"/>
          <p:nvPr/>
        </p:nvSpPr>
        <p:spPr>
          <a:xfrm>
            <a:off x="4377557" y="4303455"/>
            <a:ext cx="34368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Name: Medvegy Gábor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Neptun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: SZHNB1</a:t>
            </a:r>
          </a:p>
        </p:txBody>
      </p:sp>
    </p:spTree>
    <p:extLst>
      <p:ext uri="{BB962C8B-B14F-4D97-AF65-F5344CB8AC3E}">
        <p14:creationId xmlns:p14="http://schemas.microsoft.com/office/powerpoint/2010/main" val="282802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54864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5" name="Picture 4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9BB74B0F-B6DB-B95E-7DB8-65D9D1DC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23251"/>
            <a:ext cx="5578728" cy="3488681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E6FB49E4-F0EA-9BF7-E727-E869769D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23252"/>
            <a:ext cx="5913120" cy="34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34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54864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E93BA60-7AE9-770F-F523-DCC3F341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" y="1581517"/>
            <a:ext cx="5486400" cy="3694965"/>
          </a:xfrm>
          <a:prstGeom prst="rect">
            <a:avLst/>
          </a:prstGeom>
        </p:spPr>
      </p:pic>
      <p:pic>
        <p:nvPicPr>
          <p:cNvPr id="11" name="Picture 10" descr="A map of the ocean&#10;&#10;Description automatically generated">
            <a:extLst>
              <a:ext uri="{FF2B5EF4-FFF2-40B4-BE49-F238E27FC236}">
                <a16:creationId xmlns:a16="http://schemas.microsoft.com/office/drawing/2014/main" id="{B2E45625-EFCE-D162-D839-EFB3DEC7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1" y="1581517"/>
            <a:ext cx="5713187" cy="36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54864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EA6DBA04-7284-39A4-D919-8CDBDEA2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394" y="1741714"/>
            <a:ext cx="5486400" cy="3150793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411FC9C-C1FB-FBED-C974-433586D2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741714"/>
            <a:ext cx="5486400" cy="315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4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54864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4" name="Picture 3" descr="A graph with red and blue bars&#10;&#10;Description automatically generated">
            <a:extLst>
              <a:ext uri="{FF2B5EF4-FFF2-40B4-BE49-F238E27FC236}">
                <a16:creationId xmlns:a16="http://schemas.microsoft.com/office/drawing/2014/main" id="{5FDC4C0D-CEAA-8E5C-B96D-1AC9786D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14" y="1628468"/>
            <a:ext cx="10249972" cy="47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59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54864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Sources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09ABE2-73A7-F507-3BE7-C04302C88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414266"/>
              </p:ext>
            </p:extLst>
          </p:nvPr>
        </p:nvGraphicFramePr>
        <p:xfrm>
          <a:off x="2032000" y="2250292"/>
          <a:ext cx="8128000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315270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75845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3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California Housing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www.kaggle.com</a:t>
                      </a:r>
                      <a:r>
                        <a:rPr lang="en-US" dirty="0"/>
                        <a:t>/datasets/</a:t>
                      </a:r>
                      <a:r>
                        <a:rPr lang="en-US" dirty="0" err="1"/>
                        <a:t>camnugent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california</a:t>
                      </a:r>
                      <a:r>
                        <a:rPr lang="en-US" dirty="0"/>
                        <a:t>-housing-prices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9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Weather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https://open-</a:t>
                      </a:r>
                      <a:r>
                        <a:rPr lang="en-US" dirty="0" err="1"/>
                        <a:t>meteo.com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Estimates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calculator.aws</a:t>
                      </a:r>
                      <a:r>
                        <a:rPr lang="en-US" dirty="0"/>
                        <a:t>/#/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31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Charts &amp;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gemini.google</a:t>
                      </a:r>
                      <a:r>
                        <a:rPr lang="en-US" dirty="0"/>
                        <a:t>/hu/overview/image-generation/?hl=hu-HU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735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65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BB610-5FB2-A8B4-A8C4-F27FBE6ADA8E}"/>
              </a:ext>
            </a:extLst>
          </p:cNvPr>
          <p:cNvSpPr txBox="1"/>
          <p:nvPr/>
        </p:nvSpPr>
        <p:spPr>
          <a:xfrm>
            <a:off x="2296509" y="874455"/>
            <a:ext cx="7598981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Thank you for your attention!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DE3C-171F-7C02-7BF5-1AB4AF0DD639}"/>
              </a:ext>
            </a:extLst>
          </p:cNvPr>
          <p:cNvSpPr txBox="1"/>
          <p:nvPr/>
        </p:nvSpPr>
        <p:spPr>
          <a:xfrm>
            <a:off x="4377557" y="4303455"/>
            <a:ext cx="343688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853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54864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Business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2442839" y="2798686"/>
            <a:ext cx="7306322" cy="224676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b="1" i="0" dirty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What are the most important factors influencing median house prices of neighborhoods in California, and implicitly, where should one look if they want to find affordable housing there?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887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54864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2442839" y="1757538"/>
            <a:ext cx="730632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Median house prices for California districts derived from the 1990 census.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BC5E6-22D1-3EC6-1948-CA3D4A7254F2}"/>
              </a:ext>
            </a:extLst>
          </p:cNvPr>
          <p:cNvSpPr txBox="1"/>
          <p:nvPr/>
        </p:nvSpPr>
        <p:spPr>
          <a:xfrm>
            <a:off x="2442839" y="3038022"/>
            <a:ext cx="7306322" cy="28623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latitude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housing_median_age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total_rooms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total_bedrooms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population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households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median_income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median_house_value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ocean_proximity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958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3E3FA-3CC0-2F4D-9008-DCD35BC8BA59}"/>
              </a:ext>
            </a:extLst>
          </p:cNvPr>
          <p:cNvSpPr txBox="1"/>
          <p:nvPr/>
        </p:nvSpPr>
        <p:spPr>
          <a:xfrm>
            <a:off x="275208" y="270743"/>
            <a:ext cx="762591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Stakeholders &amp;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5DD1C-EEC1-AF8D-C2EB-322768A5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80" y="1614023"/>
            <a:ext cx="7236041" cy="48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5486400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6096000" y="1744949"/>
            <a:ext cx="5680166" cy="39703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Local development: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Built the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Streamlit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app and the dependencies in a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Dockerfile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 build: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Created a portable Docker image with the app and all required libraries.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Registry: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Pushed the image to a container registry for deployment.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Deployment: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Pulled and ran the image as a container on a server.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User access: 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Users interact with the app through a web browser.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61D1A-6E8F-4DBA-AAC6-733ED0013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8" y="1744949"/>
            <a:ext cx="5680166" cy="397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E5EA2-080A-AD61-FAF0-7CC6C756099A}"/>
              </a:ext>
            </a:extLst>
          </p:cNvPr>
          <p:cNvSpPr txBox="1"/>
          <p:nvPr/>
        </p:nvSpPr>
        <p:spPr>
          <a:xfrm>
            <a:off x="275207" y="270743"/>
            <a:ext cx="10679838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Pipeline &amp; Architecture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4F0A3-1475-B3DD-ADAF-A53E3D81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" y="1318758"/>
            <a:ext cx="3913616" cy="5414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619761-D087-FF09-9C50-1F0B831BB63A}"/>
              </a:ext>
            </a:extLst>
          </p:cNvPr>
          <p:cNvSpPr txBox="1"/>
          <p:nvPr/>
        </p:nvSpPr>
        <p:spPr>
          <a:xfrm>
            <a:off x="4489713" y="1859340"/>
            <a:ext cx="7097485" cy="3139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Raw California housing data is uploaded to Amazon S3.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Amazon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EventBridge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triggers an AWS Lambda ETL job on a schedule.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Lambda cleans the data, handles missing values and outliers, samples the data, and enriches it with weather API 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processed dataset is saved back to Amazon S3.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 AWS Glue crawler catalogs the data for querying in Amazon Athena.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final dataset is also used in a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Streamlit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app for visualizations and house price prediction.</a:t>
            </a:r>
          </a:p>
        </p:txBody>
      </p:sp>
    </p:spTree>
    <p:extLst>
      <p:ext uri="{BB962C8B-B14F-4D97-AF65-F5344CB8AC3E}">
        <p14:creationId xmlns:p14="http://schemas.microsoft.com/office/powerpoint/2010/main" val="8939906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945E5-5F5B-1F6A-4C60-7249E8EF8727}"/>
              </a:ext>
            </a:extLst>
          </p:cNvPr>
          <p:cNvSpPr txBox="1"/>
          <p:nvPr/>
        </p:nvSpPr>
        <p:spPr>
          <a:xfrm>
            <a:off x="275207" y="270743"/>
            <a:ext cx="10619215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KPIs Supported by the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2EF61-DCA8-5E52-8466-481C8D6C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657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6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F96B1-E6C3-8D5C-65B6-68507C64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5275"/>
            <a:ext cx="7772400" cy="518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8756F-9B67-4A42-EE0B-25B80B6E4337}"/>
              </a:ext>
            </a:extLst>
          </p:cNvPr>
          <p:cNvSpPr txBox="1"/>
          <p:nvPr/>
        </p:nvSpPr>
        <p:spPr>
          <a:xfrm>
            <a:off x="275208" y="270743"/>
            <a:ext cx="11916792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92172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8320152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Goals Supported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32FA1-E531-6481-EF17-5B4E776A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4589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2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320</Words>
  <Application>Microsoft Macintosh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ADLaM Display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O365 felhasználó</dc:creator>
  <cp:lastModifiedBy>O365 felhasználó</cp:lastModifiedBy>
  <cp:revision>27</cp:revision>
  <dcterms:created xsi:type="dcterms:W3CDTF">2026-01-11T13:08:28Z</dcterms:created>
  <dcterms:modified xsi:type="dcterms:W3CDTF">2026-01-11T15:41:47Z</dcterms:modified>
</cp:coreProperties>
</file>